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A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692" y="-3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72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19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96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218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8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22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2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52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28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33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93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F6A1-7855-471A-8476-87E024008876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A10E6-9FEB-44A7-B918-35ECBA9A5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60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48680" y="35496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國立臺中科技大學 流通管理系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技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部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核心專業課程證照地圖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4653136" y="781998"/>
            <a:ext cx="792088" cy="26161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653136" y="75557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必修</a:t>
            </a:r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5669632" y="781998"/>
            <a:ext cx="792088" cy="26161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選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修</a:t>
            </a:r>
            <a:endParaRPr lang="zh-TW" altLang="en-US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84785" y="1914157"/>
            <a:ext cx="5268735" cy="4392488"/>
          </a:xfrm>
          <a:prstGeom prst="rect">
            <a:avLst/>
          </a:prstGeom>
          <a:noFill/>
          <a:ln w="19050" cap="flat" cmpd="sng" algn="ctr">
            <a:solidFill>
              <a:srgbClr val="C3D69B"/>
            </a:solidFill>
            <a:prstDash val="solid"/>
          </a:ln>
          <a:effectLst>
            <a:glow rad="38100">
              <a:srgbClr val="77933C"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484786" y="1259632"/>
            <a:ext cx="1286278" cy="306988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B7CF87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Times New Roman"/>
              </a:rPr>
              <a:t> </a:t>
            </a:r>
            <a:endParaRPr kumimoji="0" lang="zh-TW" altLang="en-US" sz="1200" b="0" i="0" u="none" strike="noStrike" kern="1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Times New Roman"/>
            </a:endParaRPr>
          </a:p>
        </p:txBody>
      </p:sp>
      <p:sp>
        <p:nvSpPr>
          <p:cNvPr id="15" name="文字方塊 3"/>
          <p:cNvSpPr txBox="1"/>
          <p:nvPr/>
        </p:nvSpPr>
        <p:spPr>
          <a:xfrm>
            <a:off x="1484785" y="1303599"/>
            <a:ext cx="1286277" cy="39453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00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Times New Roman"/>
              </a:rPr>
              <a:t>一年級</a:t>
            </a:r>
            <a:endParaRPr kumimoji="0" lang="zh-TW" altLang="en-US" sz="10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Times New Roman"/>
              </a:rPr>
              <a:t> </a:t>
            </a:r>
            <a:endParaRPr kumimoji="0" lang="zh-TW" altLang="en-US" sz="10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18777" y="1259632"/>
            <a:ext cx="1286279" cy="306988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B7CF87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Times New Roman"/>
              </a:rPr>
              <a:t> </a:t>
            </a:r>
            <a:endParaRPr kumimoji="0" lang="zh-TW" altLang="en-US" sz="1200" b="0" i="0" u="none" strike="noStrike" kern="1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Times New Roman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166592" y="1259632"/>
            <a:ext cx="1286278" cy="306988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B7CF87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Times New Roman"/>
              </a:rPr>
              <a:t> </a:t>
            </a:r>
            <a:endParaRPr kumimoji="0" lang="zh-TW" altLang="en-US" sz="1200" b="0" i="0" u="none" strike="noStrike" kern="1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Times New Roman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517232" y="1259632"/>
            <a:ext cx="1286279" cy="306988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B7CF87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Times New Roman"/>
              </a:rPr>
              <a:t> </a:t>
            </a:r>
            <a:endParaRPr kumimoji="0" lang="zh-TW" altLang="en-US" sz="1200" b="0" i="0" u="none" strike="noStrike" kern="1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Times New Roman"/>
            </a:endParaRPr>
          </a:p>
        </p:txBody>
      </p:sp>
      <p:sp>
        <p:nvSpPr>
          <p:cNvPr id="11" name="文字方塊 287"/>
          <p:cNvSpPr txBox="1"/>
          <p:nvPr/>
        </p:nvSpPr>
        <p:spPr>
          <a:xfrm>
            <a:off x="2818778" y="1371399"/>
            <a:ext cx="1272375" cy="26126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zh-TW" altLang="en-US" sz="1000" b="1" kern="100" dirty="0">
                <a:solidFill>
                  <a:srgbClr val="FFFFFF"/>
                </a:solidFill>
                <a:latin typeface="Calibri"/>
                <a:ea typeface="微軟正黑體"/>
                <a:cs typeface="Times New Roman"/>
              </a:rPr>
              <a:t>二年級</a:t>
            </a:r>
          </a:p>
          <a:p>
            <a:pPr algn="ctr">
              <a:lnSpc>
                <a:spcPts val="1500"/>
              </a:lnSpc>
            </a:pPr>
            <a:r>
              <a:rPr lang="en-US" sz="1200" b="1" kern="100" dirty="0">
                <a:solidFill>
                  <a:srgbClr val="FFFFFF"/>
                </a:solidFill>
                <a:latin typeface="Calibri"/>
                <a:ea typeface="微軟正黑體"/>
                <a:cs typeface="Times New Roman"/>
              </a:rPr>
              <a:t> </a:t>
            </a:r>
            <a:endParaRPr lang="zh-TW" altLang="en-US" sz="1200" b="1" kern="100" dirty="0">
              <a:solidFill>
                <a:srgbClr val="FFFFFF"/>
              </a:solidFill>
              <a:latin typeface="Calibri"/>
              <a:ea typeface="微軟正黑體"/>
              <a:cs typeface="Times New Roman"/>
            </a:endParaRPr>
          </a:p>
        </p:txBody>
      </p:sp>
      <p:sp>
        <p:nvSpPr>
          <p:cNvPr id="12" name="文字方塊 40"/>
          <p:cNvSpPr txBox="1"/>
          <p:nvPr/>
        </p:nvSpPr>
        <p:spPr>
          <a:xfrm>
            <a:off x="4384463" y="1274149"/>
            <a:ext cx="926605" cy="2924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微軟正黑體"/>
                <a:cs typeface="Times New Roman"/>
              </a:rPr>
              <a:t>三</a:t>
            </a:r>
            <a:r>
              <a:rPr kumimoji="0" lang="zh-TW" altLang="en-US" sz="1200" b="1" i="0" u="none" strike="noStrike" kern="1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微軟正黑體"/>
                <a:cs typeface="Times New Roman"/>
              </a:rPr>
              <a:t>年級</a:t>
            </a:r>
            <a:endParaRPr kumimoji="0" lang="zh-TW" altLang="en-US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Times New Roman"/>
            </a:endParaRPr>
          </a:p>
        </p:txBody>
      </p:sp>
      <p:sp>
        <p:nvSpPr>
          <p:cNvPr id="13" name="文字方塊 43"/>
          <p:cNvSpPr txBox="1"/>
          <p:nvPr/>
        </p:nvSpPr>
        <p:spPr>
          <a:xfrm>
            <a:off x="5697207" y="1274149"/>
            <a:ext cx="913249" cy="2924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微軟正黑體"/>
                <a:cs typeface="Times New Roman"/>
              </a:rPr>
              <a:t>四</a:t>
            </a:r>
            <a:r>
              <a:rPr kumimoji="0" lang="zh-TW" altLang="en-US" sz="1200" b="1" i="0" u="none" strike="noStrike" kern="1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微軟正黑體"/>
                <a:cs typeface="Times New Roman"/>
              </a:rPr>
              <a:t>年級</a:t>
            </a:r>
            <a:endParaRPr kumimoji="0" lang="zh-TW" altLang="en-US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Times New Roman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495733" y="1560336"/>
            <a:ext cx="605397" cy="247478"/>
          </a:xfrm>
          <a:prstGeom prst="rect">
            <a:avLst/>
          </a:prstGeom>
          <a:gradFill>
            <a:gsLst>
              <a:gs pos="0">
                <a:srgbClr val="ADDB7B"/>
              </a:gs>
              <a:gs pos="35000">
                <a:srgbClr val="CAE8AA"/>
              </a:gs>
              <a:gs pos="100000">
                <a:srgbClr val="F0FBFE"/>
              </a:gs>
            </a:gsLst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zh-TW" sz="800" b="1" dirty="0">
                <a:effectLst/>
                <a:latin typeface="新細明體"/>
                <a:ea typeface="微軟正黑體"/>
                <a:cs typeface="Times New Roman"/>
              </a:rPr>
              <a:t>上學期</a:t>
            </a:r>
            <a:endParaRPr lang="zh-TW" sz="800" dirty="0">
              <a:effectLst/>
              <a:latin typeface="新細明體"/>
              <a:cs typeface="新細明體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157255" y="1560335"/>
            <a:ext cx="605397" cy="247478"/>
          </a:xfrm>
          <a:prstGeom prst="rect">
            <a:avLst/>
          </a:prstGeom>
          <a:gradFill>
            <a:gsLst>
              <a:gs pos="0">
                <a:srgbClr val="ADDB7B"/>
              </a:gs>
              <a:gs pos="35000">
                <a:srgbClr val="CAE8AA"/>
              </a:gs>
              <a:gs pos="100000">
                <a:srgbClr val="F0FBFE"/>
              </a:gs>
            </a:gsLst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zh-TW" sz="800" b="1" dirty="0">
                <a:effectLst/>
                <a:latin typeface="新細明體"/>
                <a:ea typeface="微軟正黑體"/>
                <a:cs typeface="Times New Roman"/>
              </a:rPr>
              <a:t>下學期</a:t>
            </a:r>
            <a:endParaRPr lang="zh-TW" sz="800" dirty="0">
              <a:effectLst/>
              <a:latin typeface="新細明體"/>
              <a:cs typeface="新細明體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828692" y="1560225"/>
            <a:ext cx="605397" cy="247478"/>
          </a:xfrm>
          <a:prstGeom prst="rect">
            <a:avLst/>
          </a:prstGeom>
          <a:gradFill>
            <a:gsLst>
              <a:gs pos="0">
                <a:srgbClr val="ADDB7B"/>
              </a:gs>
              <a:gs pos="35000">
                <a:srgbClr val="CAE8AA"/>
              </a:gs>
              <a:gs pos="100000">
                <a:srgbClr val="F0FBFE"/>
              </a:gs>
            </a:gsLst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zh-TW" sz="900" b="1" dirty="0">
                <a:effectLst/>
                <a:latin typeface="新細明體"/>
                <a:ea typeface="微軟正黑體"/>
                <a:cs typeface="Times New Roman"/>
              </a:rPr>
              <a:t>上學期</a:t>
            </a:r>
            <a:endParaRPr lang="zh-TW" sz="1200" dirty="0">
              <a:effectLst/>
              <a:latin typeface="新細明體"/>
              <a:cs typeface="新細明體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490214" y="1560224"/>
            <a:ext cx="605397" cy="247478"/>
          </a:xfrm>
          <a:prstGeom prst="rect">
            <a:avLst/>
          </a:prstGeom>
          <a:gradFill>
            <a:gsLst>
              <a:gs pos="0">
                <a:srgbClr val="ADDB7B"/>
              </a:gs>
              <a:gs pos="35000">
                <a:srgbClr val="CAE8AA"/>
              </a:gs>
              <a:gs pos="100000">
                <a:srgbClr val="F0FBFE"/>
              </a:gs>
            </a:gsLst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zh-TW" sz="900" b="1" dirty="0">
                <a:effectLst/>
                <a:latin typeface="新細明體"/>
                <a:ea typeface="微軟正黑體"/>
                <a:cs typeface="Times New Roman"/>
              </a:rPr>
              <a:t>下學期</a:t>
            </a:r>
            <a:endParaRPr lang="zh-TW" sz="1200" dirty="0">
              <a:effectLst/>
              <a:latin typeface="新細明體"/>
              <a:cs typeface="新細明體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178305" y="1560973"/>
            <a:ext cx="605397" cy="247477"/>
          </a:xfrm>
          <a:prstGeom prst="rect">
            <a:avLst/>
          </a:prstGeom>
          <a:gradFill>
            <a:gsLst>
              <a:gs pos="0">
                <a:srgbClr val="ADDB7B"/>
              </a:gs>
              <a:gs pos="35000">
                <a:srgbClr val="CAE8AA"/>
              </a:gs>
              <a:gs pos="100000">
                <a:srgbClr val="F0FBFE"/>
              </a:gs>
            </a:gsLst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zh-TW" sz="900" b="1" dirty="0">
                <a:effectLst/>
                <a:latin typeface="新細明體"/>
                <a:ea typeface="微軟正黑體"/>
                <a:cs typeface="Times New Roman"/>
              </a:rPr>
              <a:t>上學期</a:t>
            </a:r>
            <a:endParaRPr lang="zh-TW" sz="1200" dirty="0">
              <a:effectLst/>
              <a:latin typeface="新細明體"/>
              <a:cs typeface="新細明體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839827" y="1560973"/>
            <a:ext cx="605397" cy="247478"/>
          </a:xfrm>
          <a:prstGeom prst="rect">
            <a:avLst/>
          </a:prstGeom>
          <a:gradFill>
            <a:gsLst>
              <a:gs pos="0">
                <a:srgbClr val="ADDB7B"/>
              </a:gs>
              <a:gs pos="35000">
                <a:srgbClr val="CAE8AA"/>
              </a:gs>
              <a:gs pos="100000">
                <a:srgbClr val="F0FBFE"/>
              </a:gs>
            </a:gsLst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zh-TW" sz="900" b="1" dirty="0">
                <a:effectLst/>
                <a:latin typeface="新細明體"/>
                <a:ea typeface="微軟正黑體"/>
                <a:cs typeface="Times New Roman"/>
              </a:rPr>
              <a:t>下學期</a:t>
            </a:r>
            <a:endParaRPr lang="zh-TW" sz="1200" dirty="0">
              <a:effectLst/>
              <a:latin typeface="新細明體"/>
              <a:cs typeface="新細明體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31114" y="1560974"/>
            <a:ext cx="605397" cy="247477"/>
          </a:xfrm>
          <a:prstGeom prst="rect">
            <a:avLst/>
          </a:prstGeom>
          <a:gradFill>
            <a:gsLst>
              <a:gs pos="0">
                <a:srgbClr val="ADDB7B"/>
              </a:gs>
              <a:gs pos="35000">
                <a:srgbClr val="CAE8AA"/>
              </a:gs>
              <a:gs pos="100000">
                <a:srgbClr val="F0FBFE"/>
              </a:gs>
            </a:gsLst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zh-TW" sz="900" b="1" dirty="0">
                <a:effectLst/>
                <a:latin typeface="新細明體"/>
                <a:ea typeface="微軟正黑體"/>
                <a:cs typeface="Times New Roman"/>
              </a:rPr>
              <a:t>上學期</a:t>
            </a:r>
            <a:endParaRPr lang="zh-TW" sz="1200" dirty="0">
              <a:effectLst/>
              <a:latin typeface="新細明體"/>
              <a:cs typeface="新細明體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92635" y="1560973"/>
            <a:ext cx="605397" cy="247478"/>
          </a:xfrm>
          <a:prstGeom prst="rect">
            <a:avLst/>
          </a:prstGeom>
          <a:gradFill>
            <a:gsLst>
              <a:gs pos="0">
                <a:srgbClr val="ADDB7B"/>
              </a:gs>
              <a:gs pos="35000">
                <a:srgbClr val="CAE8AA"/>
              </a:gs>
              <a:gs pos="100000">
                <a:srgbClr val="F0FBFE"/>
              </a:gs>
            </a:gsLst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zh-TW" sz="900" b="1" dirty="0">
                <a:effectLst/>
                <a:latin typeface="新細明體"/>
                <a:ea typeface="微軟正黑體"/>
                <a:cs typeface="Times New Roman"/>
              </a:rPr>
              <a:t>下學期</a:t>
            </a:r>
            <a:endParaRPr lang="zh-TW" sz="1200" dirty="0">
              <a:effectLst/>
              <a:latin typeface="新細明體"/>
              <a:cs typeface="新細明體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1842148"/>
            <a:ext cx="5475704" cy="125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矩形 18"/>
          <p:cNvSpPr/>
          <p:nvPr/>
        </p:nvSpPr>
        <p:spPr>
          <a:xfrm>
            <a:off x="2132856" y="1998507"/>
            <a:ext cx="604800" cy="216000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2132856" y="2286539"/>
            <a:ext cx="604800" cy="216024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運輸學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808054" y="1998507"/>
            <a:ext cx="604800" cy="385622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  <a:spcAft>
                <a:spcPts val="0"/>
              </a:spcAft>
            </a:pPr>
            <a:r>
              <a:rPr lang="zh-TW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生產與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作業管理Ⅰ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(2)</a:t>
            </a:r>
            <a:endParaRPr lang="zh-TW" altLang="zh-TW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085044" y="1998507"/>
            <a:ext cx="706175" cy="2000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流通管理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459168" y="1998507"/>
            <a:ext cx="604800" cy="385622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zh-TW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生產與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作業管理Ⅱ 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(2)</a:t>
            </a:r>
            <a:endParaRPr lang="zh-TW" altLang="zh-TW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46074" y="3169498"/>
            <a:ext cx="694800" cy="360000"/>
          </a:xfrm>
          <a:prstGeom prst="rect">
            <a:avLst/>
          </a:prstGeom>
          <a:gradFill rotWithShape="1">
            <a:gsLst>
              <a:gs pos="0">
                <a:srgbClr val="E0FEB4"/>
              </a:gs>
              <a:gs pos="98000">
                <a:srgbClr val="F7FFEB"/>
              </a:gs>
              <a:gs pos="51000">
                <a:srgbClr val="ECFED2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</a:pPr>
            <a:endParaRPr lang="zh-TW" altLang="en-US" sz="700" b="1" kern="10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grpSp>
        <p:nvGrpSpPr>
          <p:cNvPr id="53" name="群組 52"/>
          <p:cNvGrpSpPr/>
          <p:nvPr/>
        </p:nvGrpSpPr>
        <p:grpSpPr>
          <a:xfrm>
            <a:off x="473725" y="3642351"/>
            <a:ext cx="735086" cy="390808"/>
            <a:chOff x="314270" y="2299832"/>
            <a:chExt cx="875764" cy="418974"/>
          </a:xfrm>
        </p:grpSpPr>
        <p:sp>
          <p:nvSpPr>
            <p:cNvPr id="56" name="矩形 55"/>
            <p:cNvSpPr/>
            <p:nvPr/>
          </p:nvSpPr>
          <p:spPr>
            <a:xfrm>
              <a:off x="314270" y="2349270"/>
              <a:ext cx="875764" cy="336553"/>
            </a:xfrm>
            <a:prstGeom prst="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新細明體"/>
                  <a:cs typeface="Times New Roman"/>
                </a:rPr>
                <a:t> </a:t>
              </a:r>
              <a:endParaRPr kumimoji="0" lang="zh-TW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Times New Roman"/>
              </a:endParaRPr>
            </a:p>
          </p:txBody>
        </p:sp>
        <p:sp>
          <p:nvSpPr>
            <p:cNvPr id="55" name="文字方塊 688"/>
            <p:cNvSpPr txBox="1"/>
            <p:nvPr/>
          </p:nvSpPr>
          <p:spPr>
            <a:xfrm>
              <a:off x="361454" y="2299832"/>
              <a:ext cx="817096" cy="41897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800" b="1" kern="100" spc="-3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商店經營</a:t>
              </a:r>
              <a:r>
                <a:rPr lang="en-US" sz="800" b="1" kern="100" spc="-3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/>
              </a:r>
              <a:br>
                <a:rPr lang="en-US" sz="800" b="1" kern="100" spc="-3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</a:br>
              <a:r>
                <a:rPr lang="zh-TW" altLang="en-US" sz="800" b="1" kern="100" spc="-3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管理領域</a:t>
              </a:r>
            </a:p>
          </p:txBody>
        </p:sp>
      </p:grpSp>
      <p:sp>
        <p:nvSpPr>
          <p:cNvPr id="51" name="矩形 50"/>
          <p:cNvSpPr/>
          <p:nvPr/>
        </p:nvSpPr>
        <p:spPr>
          <a:xfrm>
            <a:off x="645809" y="2058175"/>
            <a:ext cx="694957" cy="411664"/>
          </a:xfrm>
          <a:prstGeom prst="rect">
            <a:avLst/>
          </a:prstGeom>
          <a:gradFill rotWithShape="1">
            <a:gsLst>
              <a:gs pos="0">
                <a:srgbClr val="E0FEB4"/>
              </a:gs>
              <a:gs pos="98000">
                <a:srgbClr val="F7FFEB"/>
              </a:gs>
              <a:gs pos="51000">
                <a:srgbClr val="ECFED2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-8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/>
                <a:ea typeface="+mn-ea"/>
                <a:cs typeface="新細明體"/>
              </a:rPr>
              <a:t> </a:t>
            </a:r>
            <a:endParaRPr kumimoji="0" lang="zh-TW" alt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/>
              <a:ea typeface="新細明體"/>
              <a:cs typeface="新細明體"/>
            </a:endParaRPr>
          </a:p>
        </p:txBody>
      </p:sp>
      <p:sp>
        <p:nvSpPr>
          <p:cNvPr id="48" name="文字方塊 6"/>
          <p:cNvSpPr txBox="1"/>
          <p:nvPr/>
        </p:nvSpPr>
        <p:spPr>
          <a:xfrm>
            <a:off x="645808" y="2058173"/>
            <a:ext cx="694959" cy="41519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</a:pPr>
            <a:r>
              <a:rPr lang="zh-TW" altLang="en-US" sz="700" b="1" kern="100" spc="-3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供應</a:t>
            </a:r>
            <a:r>
              <a:rPr lang="zh-TW" altLang="en-US" sz="700" b="1" kern="100" spc="-3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鏈管理</a:t>
            </a:r>
            <a:endParaRPr lang="en-US" altLang="zh-TW" sz="700" b="1" kern="100" spc="-3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algn="ctr">
              <a:lnSpc>
                <a:spcPts val="1200"/>
              </a:lnSpc>
            </a:pPr>
            <a:r>
              <a:rPr lang="zh-TW" altLang="en-US" sz="700" b="1" kern="100" spc="-3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專業</a:t>
            </a:r>
            <a:r>
              <a:rPr lang="zh-TW" altLang="en-US" sz="700" b="1" kern="100" spc="-3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認證</a:t>
            </a:r>
            <a:r>
              <a:rPr lang="en-US" sz="700" b="1" kern="100" spc="-3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 </a:t>
            </a:r>
            <a:endParaRPr lang="zh-TW" altLang="en-US" sz="700" b="1" kern="100" spc="-3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121892" y="1998119"/>
            <a:ext cx="604800" cy="265181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3" name="文字方塊 205"/>
          <p:cNvSpPr txBox="1"/>
          <p:nvPr/>
        </p:nvSpPr>
        <p:spPr>
          <a:xfrm>
            <a:off x="4080114" y="1995347"/>
            <a:ext cx="710401" cy="269009"/>
          </a:xfrm>
          <a:prstGeom prst="rect">
            <a:avLst/>
          </a:prstGeom>
          <a:noFill/>
          <a:ln w="1270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" b="0" i="0" u="none" strike="noStrike" kern="100" cap="none" spc="-3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Times New Roman"/>
              </a:rPr>
              <a:t>供應鏈管理</a:t>
            </a:r>
            <a:r>
              <a:rPr kumimoji="0" lang="en-US" sz="700" b="0" i="0" u="none" strike="noStrike" kern="100" cap="none" spc="-2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Times New Roman"/>
              </a:rPr>
              <a:t>(</a:t>
            </a:r>
            <a:r>
              <a:rPr kumimoji="0" lang="en-US" sz="700" b="0" i="0" u="none" strike="noStrike" kern="100" cap="none" spc="-2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Times New Roman"/>
              </a:rPr>
              <a:t>3)</a:t>
            </a:r>
            <a:endParaRPr kumimoji="0" lang="zh-TW" altLang="en-US" sz="700" b="0" i="0" u="none" strike="noStrike" kern="1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4815753" y="1998507"/>
            <a:ext cx="604800" cy="265850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700" kern="100" spc="-3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136046" y="2343059"/>
            <a:ext cx="604800" cy="231512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物流管理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694075" y="1987054"/>
            <a:ext cx="87036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700" kern="100" spc="-3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地理資訊</a:t>
            </a:r>
            <a:r>
              <a:rPr lang="zh-TW" altLang="en-US" sz="700" kern="100" spc="-3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系統</a:t>
            </a:r>
            <a:endParaRPr lang="en-US" altLang="zh-TW" sz="700" kern="100" spc="-3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algn="ctr"/>
            <a:r>
              <a:rPr lang="en-US" altLang="zh-TW" sz="700" kern="100" spc="-3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(</a:t>
            </a:r>
            <a:r>
              <a:rPr lang="en-US" altLang="zh-TW" sz="700" kern="100" spc="-3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3)</a:t>
            </a:r>
            <a:endParaRPr lang="zh-TW" altLang="en-US" sz="700" kern="100" spc="-3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093296" y="1995347"/>
            <a:ext cx="604800" cy="318320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物流</a:t>
            </a:r>
            <a:r>
              <a:rPr lang="zh-TW" altLang="en-US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中心</a:t>
            </a:r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營運實務</a:t>
            </a:r>
            <a:r>
              <a: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6086522" y="2356966"/>
            <a:ext cx="604800" cy="387371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6030522" y="2347212"/>
            <a:ext cx="7994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全球供應鏈與運籌實務</a:t>
            </a:r>
            <a:r>
              <a:rPr lang="zh-TW" altLang="en-US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專題</a:t>
            </a:r>
            <a:endParaRPr lang="en-US" altLang="zh-TW" sz="700" dirty="0" smtClean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6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(3</a:t>
            </a:r>
            <a:r>
              <a: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3045903"/>
            <a:ext cx="5475704" cy="77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矩形 85"/>
          <p:cNvSpPr/>
          <p:nvPr/>
        </p:nvSpPr>
        <p:spPr>
          <a:xfrm>
            <a:off x="4797152" y="2335895"/>
            <a:ext cx="604800" cy="238676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653136" y="2304351"/>
            <a:ext cx="89612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全球運籌</a:t>
            </a:r>
            <a:r>
              <a:rPr lang="zh-TW" altLang="en-US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管理</a:t>
            </a:r>
            <a:endParaRPr lang="en-US" altLang="zh-TW" sz="700" dirty="0" smtClean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 algn="ctr"/>
            <a:r>
              <a: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135001" y="3177733"/>
            <a:ext cx="619481" cy="209704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流通管理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427437" y="3177733"/>
            <a:ext cx="604800" cy="276168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356993" y="3171644"/>
            <a:ext cx="72312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流通科技管理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(2)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58499" y="3177733"/>
            <a:ext cx="604800" cy="209704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0" name="文字方塊 205"/>
          <p:cNvSpPr txBox="1"/>
          <p:nvPr/>
        </p:nvSpPr>
        <p:spPr>
          <a:xfrm>
            <a:off x="4093112" y="3195952"/>
            <a:ext cx="714243" cy="17042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" b="0" i="0" u="none" strike="noStrike" kern="100" cap="none" spc="-3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Times New Roman"/>
              </a:rPr>
              <a:t>供應鏈管理</a:t>
            </a:r>
            <a:r>
              <a:rPr kumimoji="0" lang="en-US" sz="700" b="0" i="0" u="none" strike="noStrike" kern="100" cap="none" spc="-2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Times New Roman"/>
              </a:rPr>
              <a:t>(3</a:t>
            </a:r>
            <a:r>
              <a:rPr kumimoji="0" lang="en-US" sz="700" b="0" i="0" u="none" strike="noStrike" kern="100" cap="none" spc="-2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Times New Roman"/>
              </a:rPr>
              <a:t>)</a:t>
            </a:r>
            <a:endParaRPr kumimoji="0" lang="zh-TW" altLang="en-US" sz="700" b="0" i="0" u="none" strike="noStrike" kern="1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4157612" y="3491317"/>
            <a:ext cx="604800" cy="216024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物流管理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1481800" y="5586565"/>
            <a:ext cx="5325008" cy="776921"/>
          </a:xfrm>
          <a:prstGeom prst="rect">
            <a:avLst/>
          </a:prstGeom>
          <a:gradFill flip="none" rotWithShape="1">
            <a:gsLst>
              <a:gs pos="14000">
                <a:srgbClr val="9BE5FF"/>
              </a:gs>
              <a:gs pos="71000">
                <a:srgbClr val="BDEEFF"/>
              </a:gs>
              <a:gs pos="100000">
                <a:srgbClr val="EBFAFF"/>
              </a:gs>
            </a:gsLst>
            <a:lin ang="16200000" scaled="1"/>
            <a:tileRect/>
          </a:gradFill>
          <a:ln w="28575" cap="flat" cmpd="sng" algn="ctr">
            <a:solidFill>
              <a:srgbClr val="C3D69B"/>
            </a:solidFill>
            <a:prstDash val="solid"/>
          </a:ln>
          <a:effectLst>
            <a:glow rad="38100">
              <a:srgbClr val="77933C"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2128390" y="5658573"/>
            <a:ext cx="619481" cy="20970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7" name="矩形 116"/>
          <p:cNvSpPr/>
          <p:nvPr/>
        </p:nvSpPr>
        <p:spPr>
          <a:xfrm>
            <a:off x="2074753" y="5658573"/>
            <a:ext cx="706175" cy="2000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流通管理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2809519" y="5658573"/>
            <a:ext cx="619481" cy="32347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8" name="文字方塊 117"/>
          <p:cNvSpPr txBox="1"/>
          <p:nvPr/>
        </p:nvSpPr>
        <p:spPr>
          <a:xfrm>
            <a:off x="2810516" y="5664617"/>
            <a:ext cx="61938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7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行銷與</a:t>
            </a:r>
            <a:endParaRPr lang="en-US" altLang="zh-TW" sz="7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7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商品管理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(3</a:t>
            </a:r>
            <a:r>
              <a: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algn="ctr"/>
            <a:endParaRPr lang="zh-TW" altLang="en-US" sz="7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2809519" y="6090621"/>
            <a:ext cx="619481" cy="20970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1" name="矩形 120"/>
          <p:cNvSpPr/>
          <p:nvPr/>
        </p:nvSpPr>
        <p:spPr>
          <a:xfrm>
            <a:off x="2771062" y="6090621"/>
            <a:ext cx="706175" cy="2000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zh-TW" altLang="en-US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電子商務</a:t>
            </a:r>
            <a:r>
              <a: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3501008" y="5658573"/>
            <a:ext cx="619481" cy="20970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2" name="矩形 121"/>
          <p:cNvSpPr/>
          <p:nvPr/>
        </p:nvSpPr>
        <p:spPr>
          <a:xfrm>
            <a:off x="3457660" y="5658572"/>
            <a:ext cx="706175" cy="2000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網路行銷</a:t>
            </a:r>
            <a:r>
              <a: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4188830" y="5658573"/>
            <a:ext cx="658935" cy="23867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rgbClr val="00B0F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4140963" y="5674360"/>
            <a:ext cx="7779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lvl="0" algn="ctr"/>
            <a:r>
              <a:rPr lang="zh-TW" altLang="en-US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消費者行為</a:t>
            </a:r>
            <a:r>
              <a: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3)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28" name="直線接點 127"/>
          <p:cNvCxnSpPr/>
          <p:nvPr/>
        </p:nvCxnSpPr>
        <p:spPr>
          <a:xfrm>
            <a:off x="238309" y="1577429"/>
            <a:ext cx="0" cy="2268000"/>
          </a:xfrm>
          <a:prstGeom prst="line">
            <a:avLst/>
          </a:prstGeom>
          <a:noFill/>
          <a:ln w="28575" cap="flat" cmpd="sng" algn="ctr">
            <a:solidFill>
              <a:srgbClr val="8AAC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27" name="直線單箭頭接點 126"/>
          <p:cNvCxnSpPr>
            <a:endCxn id="55" idx="1"/>
          </p:cNvCxnSpPr>
          <p:nvPr/>
        </p:nvCxnSpPr>
        <p:spPr>
          <a:xfrm>
            <a:off x="238309" y="3837755"/>
            <a:ext cx="237600" cy="0"/>
          </a:xfrm>
          <a:prstGeom prst="straightConnector1">
            <a:avLst/>
          </a:prstGeom>
          <a:noFill/>
          <a:ln w="28575" cap="flat" cmpd="sng" algn="ctr">
            <a:solidFill>
              <a:srgbClr val="8AAC46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11" name="直線接點 110"/>
          <p:cNvCxnSpPr/>
          <p:nvPr/>
        </p:nvCxnSpPr>
        <p:spPr>
          <a:xfrm>
            <a:off x="498886" y="1979326"/>
            <a:ext cx="0" cy="1378786"/>
          </a:xfrm>
          <a:prstGeom prst="line">
            <a:avLst/>
          </a:prstGeom>
          <a:noFill/>
          <a:ln w="28575" cap="flat" cmpd="sng" algn="ctr">
            <a:solidFill>
              <a:srgbClr val="8AAC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35" name="直線單箭頭接點 1034"/>
          <p:cNvCxnSpPr>
            <a:stCxn id="48" idx="3"/>
          </p:cNvCxnSpPr>
          <p:nvPr/>
        </p:nvCxnSpPr>
        <p:spPr>
          <a:xfrm flipV="1">
            <a:off x="1340767" y="2265214"/>
            <a:ext cx="144017" cy="558"/>
          </a:xfrm>
          <a:prstGeom prst="straightConnector1">
            <a:avLst/>
          </a:prstGeom>
          <a:noFill/>
          <a:ln w="28575" cap="flat" cmpd="sng" algn="ctr">
            <a:solidFill>
              <a:srgbClr val="8AAC46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43" name="直線接點 142"/>
          <p:cNvCxnSpPr/>
          <p:nvPr/>
        </p:nvCxnSpPr>
        <p:spPr>
          <a:xfrm>
            <a:off x="502528" y="4002389"/>
            <a:ext cx="0" cy="1706720"/>
          </a:xfrm>
          <a:prstGeom prst="line">
            <a:avLst/>
          </a:prstGeom>
          <a:noFill/>
          <a:ln w="28575" cap="flat" cmpd="sng" algn="ctr">
            <a:solidFill>
              <a:srgbClr val="8AAC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50" name="直線接點 149"/>
          <p:cNvCxnSpPr/>
          <p:nvPr/>
        </p:nvCxnSpPr>
        <p:spPr>
          <a:xfrm>
            <a:off x="488280" y="5709109"/>
            <a:ext cx="129600" cy="0"/>
          </a:xfrm>
          <a:prstGeom prst="line">
            <a:avLst/>
          </a:prstGeom>
          <a:noFill/>
          <a:ln w="28575" cap="flat" cmpd="sng" algn="ctr">
            <a:solidFill>
              <a:srgbClr val="8AAC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53" name="直線單箭頭接點 152"/>
          <p:cNvCxnSpPr/>
          <p:nvPr/>
        </p:nvCxnSpPr>
        <p:spPr>
          <a:xfrm>
            <a:off x="1268784" y="5709109"/>
            <a:ext cx="216000" cy="0"/>
          </a:xfrm>
          <a:prstGeom prst="straightConnector1">
            <a:avLst/>
          </a:prstGeom>
          <a:noFill/>
          <a:ln w="28575" cap="flat" cmpd="sng" algn="ctr">
            <a:solidFill>
              <a:srgbClr val="8AAC46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58" name="直線接點 157"/>
          <p:cNvCxnSpPr/>
          <p:nvPr/>
        </p:nvCxnSpPr>
        <p:spPr>
          <a:xfrm>
            <a:off x="513330" y="2274197"/>
            <a:ext cx="128063" cy="0"/>
          </a:xfrm>
          <a:prstGeom prst="line">
            <a:avLst/>
          </a:prstGeom>
          <a:noFill/>
          <a:ln w="28575" cap="flat" cmpd="sng" algn="ctr">
            <a:solidFill>
              <a:srgbClr val="8AAC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26" name="矩形 125"/>
          <p:cNvSpPr/>
          <p:nvPr/>
        </p:nvSpPr>
        <p:spPr>
          <a:xfrm>
            <a:off x="3457005" y="2432247"/>
            <a:ext cx="604800" cy="231512"/>
          </a:xfrm>
          <a:prstGeom prst="rect">
            <a:avLst/>
          </a:prstGeom>
          <a:solidFill>
            <a:srgbClr val="C00000"/>
          </a:solidFill>
          <a:ln w="19050">
            <a:solidFill>
              <a:srgbClr val="FF7C8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採購管理</a:t>
            </a:r>
            <a:r>
              <a: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(2)</a:t>
            </a:r>
            <a:endParaRPr lang="zh-TW" altLang="en-US" sz="7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1540" y="1266085"/>
            <a:ext cx="683164" cy="32730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800" b="1" kern="100" dirty="0">
                <a:solidFill>
                  <a:sysClr val="window" lastClr="FFFFFF"/>
                </a:solidFill>
                <a:latin typeface="Calibri"/>
                <a:ea typeface="微軟正黑體"/>
                <a:cs typeface="Times New Roman"/>
              </a:rPr>
              <a:t>核心專業</a:t>
            </a:r>
            <a:endParaRPr kumimoji="0" lang="zh-TW" altLang="en-US" sz="800" b="0" i="0" u="none" strike="noStrike" kern="1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新細明體"/>
              <a:cs typeface="Times New Roman"/>
            </a:endParaRPr>
          </a:p>
        </p:txBody>
      </p:sp>
      <p:grpSp>
        <p:nvGrpSpPr>
          <p:cNvPr id="52" name="群組 51"/>
          <p:cNvGrpSpPr/>
          <p:nvPr/>
        </p:nvGrpSpPr>
        <p:grpSpPr>
          <a:xfrm>
            <a:off x="470341" y="1658837"/>
            <a:ext cx="758657" cy="352947"/>
            <a:chOff x="298901" y="625754"/>
            <a:chExt cx="798466" cy="378385"/>
          </a:xfrm>
        </p:grpSpPr>
        <p:sp>
          <p:nvSpPr>
            <p:cNvPr id="58" name="矩形 57"/>
            <p:cNvSpPr/>
            <p:nvPr/>
          </p:nvSpPr>
          <p:spPr>
            <a:xfrm>
              <a:off x="298901" y="625754"/>
              <a:ext cx="772936" cy="345452"/>
            </a:xfrm>
            <a:prstGeom prst="rect">
              <a:avLst/>
            </a:prstGeom>
            <a:gradFill rotWithShape="1">
              <a:gsLst>
                <a:gs pos="28300">
                  <a:srgbClr val="FFD4D4"/>
                </a:gs>
                <a:gs pos="0">
                  <a:srgbClr val="FFAFAF"/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新細明體"/>
                  <a:cs typeface="Times New Roman"/>
                </a:rPr>
                <a:t> </a:t>
              </a:r>
              <a:endParaRPr kumimoji="0" lang="zh-TW" altLang="en-US" sz="1200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Times New Roman"/>
              </a:endParaRPr>
            </a:p>
          </p:txBody>
        </p:sp>
        <p:sp>
          <p:nvSpPr>
            <p:cNvPr id="59" name="文字方塊 681"/>
            <p:cNvSpPr txBox="1"/>
            <p:nvPr/>
          </p:nvSpPr>
          <p:spPr>
            <a:xfrm>
              <a:off x="317781" y="625754"/>
              <a:ext cx="779586" cy="37838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800" b="1" i="0" u="none" strike="noStrike" kern="100" cap="none" spc="-3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  <a:cs typeface="Times New Roman"/>
                </a:rPr>
                <a:t>物流</a:t>
              </a:r>
              <a:r>
                <a:rPr kumimoji="0" lang="en-US" sz="800" b="1" i="0" u="none" strike="noStrike" kern="100" cap="none" spc="-3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  <a:cs typeface="Times New Roman"/>
                </a:rPr>
                <a:t/>
              </a:r>
              <a:br>
                <a:rPr kumimoji="0" lang="en-US" sz="800" b="1" i="0" u="none" strike="noStrike" kern="100" cap="none" spc="-3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  <a:cs typeface="Times New Roman"/>
                </a:rPr>
              </a:br>
              <a:r>
                <a:rPr kumimoji="0" lang="zh-TW" altLang="en-US" sz="800" b="1" i="0" u="none" strike="noStrike" kern="100" cap="none" spc="-3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  <a:cs typeface="Times New Roman"/>
                </a:rPr>
                <a:t>管理領域</a:t>
              </a:r>
              <a:endParaRPr kumimoji="0" lang="zh-TW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Times New Roman"/>
              </a:endParaRPr>
            </a:p>
          </p:txBody>
        </p:sp>
      </p:grpSp>
      <p:cxnSp>
        <p:nvCxnSpPr>
          <p:cNvPr id="131" name="直線單箭頭接點 130"/>
          <p:cNvCxnSpPr/>
          <p:nvPr/>
        </p:nvCxnSpPr>
        <p:spPr>
          <a:xfrm>
            <a:off x="1304784" y="2771800"/>
            <a:ext cx="180000" cy="0"/>
          </a:xfrm>
          <a:prstGeom prst="straightConnector1">
            <a:avLst/>
          </a:prstGeom>
          <a:noFill/>
          <a:ln w="28575" cap="flat" cmpd="sng" algn="ctr">
            <a:solidFill>
              <a:srgbClr val="8AAC46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32" name="直線接點 131"/>
          <p:cNvCxnSpPr/>
          <p:nvPr/>
        </p:nvCxnSpPr>
        <p:spPr>
          <a:xfrm>
            <a:off x="513330" y="2795103"/>
            <a:ext cx="128063" cy="0"/>
          </a:xfrm>
          <a:prstGeom prst="line">
            <a:avLst/>
          </a:prstGeom>
          <a:noFill/>
          <a:ln w="28575" cap="flat" cmpd="sng" algn="ctr">
            <a:solidFill>
              <a:srgbClr val="8AAC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0" name="直線單箭頭接點 49"/>
          <p:cNvCxnSpPr/>
          <p:nvPr/>
        </p:nvCxnSpPr>
        <p:spPr>
          <a:xfrm flipV="1">
            <a:off x="241083" y="1803084"/>
            <a:ext cx="236210" cy="1"/>
          </a:xfrm>
          <a:prstGeom prst="straightConnector1">
            <a:avLst/>
          </a:prstGeom>
          <a:noFill/>
          <a:ln w="28575" cap="flat" cmpd="sng" algn="ctr">
            <a:solidFill>
              <a:srgbClr val="8AAC46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grpSp>
        <p:nvGrpSpPr>
          <p:cNvPr id="20" name="群組 19"/>
          <p:cNvGrpSpPr/>
          <p:nvPr/>
        </p:nvGrpSpPr>
        <p:grpSpPr>
          <a:xfrm>
            <a:off x="488280" y="3827243"/>
            <a:ext cx="6318704" cy="848585"/>
            <a:chOff x="491088" y="4806391"/>
            <a:chExt cx="6318704" cy="848585"/>
          </a:xfrm>
        </p:grpSpPr>
        <p:sp>
          <p:nvSpPr>
            <p:cNvPr id="102" name="文字方塊 101"/>
            <p:cNvSpPr txBox="1"/>
            <p:nvPr/>
          </p:nvSpPr>
          <p:spPr>
            <a:xfrm>
              <a:off x="5748375" y="4994175"/>
              <a:ext cx="7092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TW" altLang="en-US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零售與門市管理實務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1484784" y="4806391"/>
              <a:ext cx="5325008" cy="848585"/>
            </a:xfrm>
            <a:prstGeom prst="rect">
              <a:avLst/>
            </a:prstGeom>
            <a:gradFill flip="none" rotWithShape="1">
              <a:gsLst>
                <a:gs pos="14000">
                  <a:srgbClr val="9BE5FF"/>
                </a:gs>
                <a:gs pos="71000">
                  <a:srgbClr val="BDEEFF"/>
                </a:gs>
                <a:gs pos="100000">
                  <a:srgbClr val="EBFAFF"/>
                </a:gs>
              </a:gsLst>
              <a:lin ang="16200000" scaled="1"/>
              <a:tileRect/>
            </a:gradFill>
            <a:ln w="28575" cap="flat" cmpd="sng" algn="ctr">
              <a:solidFill>
                <a:srgbClr val="C3D69B"/>
              </a:solidFill>
              <a:prstDash val="solid"/>
            </a:ln>
            <a:effectLst>
              <a:glow rad="38100">
                <a:srgbClr val="77933C">
                  <a:alpha val="40000"/>
                </a:srgbClr>
              </a:glo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2127923" y="4938360"/>
              <a:ext cx="619481" cy="20970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2093332" y="4932040"/>
              <a:ext cx="706175" cy="20005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zh-TW" altLang="en-US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流通管理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2809519" y="4932040"/>
              <a:ext cx="619481" cy="32347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09" name="文字方塊 108"/>
            <p:cNvSpPr txBox="1"/>
            <p:nvPr/>
          </p:nvSpPr>
          <p:spPr>
            <a:xfrm>
              <a:off x="2808054" y="4948590"/>
              <a:ext cx="61938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7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行銷與</a:t>
              </a:r>
              <a:endParaRPr lang="en-US" altLang="zh-TW" sz="7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7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商品管理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zh-TW" altLang="en-US" sz="7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4151777" y="4938305"/>
              <a:ext cx="658935" cy="23867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3" name="文字方塊 112"/>
            <p:cNvSpPr txBox="1"/>
            <p:nvPr/>
          </p:nvSpPr>
          <p:spPr>
            <a:xfrm>
              <a:off x="4091249" y="4948009"/>
              <a:ext cx="777911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lvl="0" algn="ctr"/>
              <a:r>
                <a:rPr lang="zh-TW" altLang="en-US" sz="700" dirty="0" smtClean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消費者行為</a:t>
              </a:r>
              <a:r>
                <a:rPr lang="en-US" altLang="zh-TW" sz="700" dirty="0" smtClean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149" name="直線接點 148"/>
            <p:cNvCxnSpPr/>
            <p:nvPr/>
          </p:nvCxnSpPr>
          <p:spPr>
            <a:xfrm>
              <a:off x="491088" y="5346077"/>
              <a:ext cx="129600" cy="0"/>
            </a:xfrm>
            <a:prstGeom prst="line">
              <a:avLst/>
            </a:prstGeom>
            <a:noFill/>
            <a:ln w="28575" cap="flat" cmpd="sng" algn="ctr">
              <a:solidFill>
                <a:srgbClr val="8AAC46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55" name="直線單箭頭接點 154"/>
            <p:cNvCxnSpPr/>
            <p:nvPr/>
          </p:nvCxnSpPr>
          <p:spPr>
            <a:xfrm>
              <a:off x="1268784" y="5342870"/>
              <a:ext cx="2160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8AAC46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60" name="矩形 59"/>
            <p:cNvSpPr/>
            <p:nvPr/>
          </p:nvSpPr>
          <p:spPr>
            <a:xfrm>
              <a:off x="606043" y="5130062"/>
              <a:ext cx="694800" cy="358180"/>
            </a:xfrm>
            <a:prstGeom prst="rect">
              <a:avLst/>
            </a:prstGeom>
            <a:gradFill rotWithShape="1">
              <a:gsLst>
                <a:gs pos="0">
                  <a:srgbClr val="E0FEB4"/>
                </a:gs>
                <a:gs pos="98000">
                  <a:srgbClr val="F7FFEB"/>
                </a:gs>
                <a:gs pos="51000">
                  <a:srgbClr val="ECFED2"/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altLang="zh-TW" sz="700" b="1" kern="100" spc="-30" dirty="0" smtClean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LCCI</a:t>
              </a:r>
              <a:r>
                <a:rPr lang="zh-TW" altLang="en-US" sz="700" b="1" kern="100" spc="-30" dirty="0" smtClean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行銷</a:t>
              </a:r>
              <a:endParaRPr lang="en-US" altLang="zh-TW" sz="700" b="1" kern="100" spc="-3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endParaRPr>
            </a:p>
            <a:p>
              <a:pPr algn="ctr">
                <a:lnSpc>
                  <a:spcPts val="1200"/>
                </a:lnSpc>
              </a:pPr>
              <a:r>
                <a:rPr lang="zh-TW" altLang="en-US" sz="700" b="1" kern="100" spc="-30" dirty="0" smtClean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管理</a:t>
              </a:r>
              <a:r>
                <a:rPr lang="en-US" altLang="zh-TW" sz="700" b="1" kern="100" spc="-30" dirty="0" smtClean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(</a:t>
              </a:r>
              <a:r>
                <a:rPr lang="zh-TW" altLang="en-US" sz="700" b="1" kern="100" spc="-30" dirty="0" smtClean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二級</a:t>
              </a:r>
              <a:r>
                <a:rPr lang="en-US" altLang="zh-TW" sz="700" b="1" kern="100" spc="-30" dirty="0" smtClean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)</a:t>
              </a:r>
              <a:endParaRPr lang="zh-TW" altLang="en-US" sz="700" b="1" kern="100" spc="-3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endParaRP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488280" y="4714667"/>
            <a:ext cx="6318704" cy="848585"/>
            <a:chOff x="491088" y="3964189"/>
            <a:chExt cx="6318704" cy="848585"/>
          </a:xfrm>
        </p:grpSpPr>
        <p:sp>
          <p:nvSpPr>
            <p:cNvPr id="93" name="矩形 92"/>
            <p:cNvSpPr/>
            <p:nvPr/>
          </p:nvSpPr>
          <p:spPr>
            <a:xfrm>
              <a:off x="1484784" y="3964189"/>
              <a:ext cx="5325008" cy="848585"/>
            </a:xfrm>
            <a:prstGeom prst="rect">
              <a:avLst/>
            </a:prstGeom>
            <a:gradFill flip="none" rotWithShape="1">
              <a:gsLst>
                <a:gs pos="14000">
                  <a:srgbClr val="9BE5FF"/>
                </a:gs>
                <a:gs pos="71000">
                  <a:srgbClr val="BDEEFF"/>
                </a:gs>
                <a:gs pos="100000">
                  <a:srgbClr val="EBFAFF"/>
                </a:gs>
              </a:gsLst>
              <a:lin ang="16200000" scaled="1"/>
              <a:tileRect/>
            </a:gradFill>
            <a:ln w="28575" cap="flat" cmpd="sng" algn="ctr">
              <a:solidFill>
                <a:srgbClr val="C3D69B"/>
              </a:solidFill>
              <a:prstDash val="solid"/>
            </a:ln>
            <a:effectLst>
              <a:glow rad="38100">
                <a:srgbClr val="77933C">
                  <a:alpha val="40000"/>
                </a:srgbClr>
              </a:glo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2132856" y="4074264"/>
              <a:ext cx="619481" cy="20970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2093332" y="4067944"/>
              <a:ext cx="706175" cy="20005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zh-TW" altLang="en-US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流通管理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2797615" y="4075292"/>
              <a:ext cx="619481" cy="32347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2822040" y="4067944"/>
              <a:ext cx="619383" cy="4154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sz="7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行銷與</a:t>
              </a:r>
              <a:endParaRPr lang="en-US" altLang="zh-TW" sz="7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7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商品管理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zh-TW" altLang="en-US" sz="7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3467380" y="4068704"/>
              <a:ext cx="604800" cy="21602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sz="700" dirty="0" smtClean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服務管理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4797152" y="4068704"/>
              <a:ext cx="604800" cy="23867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4680533" y="4030052"/>
              <a:ext cx="83024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lvl="0" algn="ctr"/>
              <a:r>
                <a:rPr lang="zh-TW" altLang="en-US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顧客關係</a:t>
              </a:r>
              <a:r>
                <a:rPr lang="zh-TW" altLang="en-US" sz="700" dirty="0" smtClean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管理</a:t>
              </a:r>
              <a:endPara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lvl="0" algn="ctr"/>
              <a:r>
                <a:rPr lang="en-US" altLang="zh-TW" sz="700" dirty="0" smtClean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5522773" y="4067944"/>
              <a:ext cx="570523" cy="27215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5541532" y="4412877"/>
              <a:ext cx="562310" cy="2906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5467690" y="4412110"/>
              <a:ext cx="70925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/>
              <a:r>
                <a:rPr lang="zh-TW" altLang="en-US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零售與門市管理實務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6133851" y="4067943"/>
              <a:ext cx="604800" cy="32732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rgbClr val="00B0F0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4" name="文字方塊 103"/>
            <p:cNvSpPr txBox="1"/>
            <p:nvPr/>
          </p:nvSpPr>
          <p:spPr>
            <a:xfrm>
              <a:off x="6082494" y="4032936"/>
              <a:ext cx="709253" cy="4154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/>
              <a:r>
                <a:rPr lang="zh-TW" altLang="en-US" sz="700" dirty="0" smtClean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商圈經營與商店規劃</a:t>
              </a:r>
              <a:endParaRPr lang="en-US" altLang="zh-TW" sz="70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lvl="0" algn="ctr"/>
              <a:r>
                <a:rPr lang="en-US" altLang="zh-TW" sz="700" dirty="0" smtClean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5505634" y="4054408"/>
              <a:ext cx="6048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/>
              <a:r>
                <a:rPr lang="zh-TW" altLang="en-US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連鎖</a:t>
              </a:r>
              <a:r>
                <a:rPr lang="zh-TW" altLang="en-US" sz="700" dirty="0" smtClean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業經營管理</a:t>
              </a:r>
              <a:r>
                <a:rPr lang="en-US" altLang="zh-TW" sz="700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rPr>
                <a:t>(3)</a:t>
              </a:r>
              <a:endParaRPr lang="zh-TW" altLang="en-US" sz="7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1040" name="直線接點 1039"/>
            <p:cNvCxnSpPr/>
            <p:nvPr/>
          </p:nvCxnSpPr>
          <p:spPr>
            <a:xfrm>
              <a:off x="491088" y="4280936"/>
              <a:ext cx="129600" cy="0"/>
            </a:xfrm>
            <a:prstGeom prst="line">
              <a:avLst/>
            </a:prstGeom>
            <a:noFill/>
            <a:ln w="28575" cap="flat" cmpd="sng" algn="ctr">
              <a:solidFill>
                <a:srgbClr val="8AAC46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54" name="直線單箭頭接點 153"/>
            <p:cNvCxnSpPr/>
            <p:nvPr/>
          </p:nvCxnSpPr>
          <p:spPr>
            <a:xfrm>
              <a:off x="1304784" y="4280714"/>
              <a:ext cx="1800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8AAC46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61" name="矩形 60"/>
            <p:cNvSpPr/>
            <p:nvPr/>
          </p:nvSpPr>
          <p:spPr>
            <a:xfrm>
              <a:off x="620687" y="4116047"/>
              <a:ext cx="694800" cy="360000"/>
            </a:xfrm>
            <a:prstGeom prst="rect">
              <a:avLst/>
            </a:prstGeom>
            <a:gradFill rotWithShape="1">
              <a:gsLst>
                <a:gs pos="0">
                  <a:srgbClr val="E0FEB4"/>
                </a:gs>
                <a:gs pos="98000">
                  <a:srgbClr val="F7FFEB"/>
                </a:gs>
                <a:gs pos="51000">
                  <a:srgbClr val="ECFED2"/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700" b="1" kern="0" noProof="0" dirty="0" smtClean="0">
                  <a:solidFill>
                    <a:sysClr val="windowText" lastClr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門市服務</a:t>
              </a:r>
              <a:endParaRPr lang="en-US" altLang="zh-TW" sz="700" b="1" kern="0" noProof="0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700" b="1" kern="0" noProof="0" dirty="0" smtClean="0">
                  <a:solidFill>
                    <a:sysClr val="windowText" lastClr="000000"/>
                  </a:solidFill>
                  <a:latin typeface="微軟正黑體" pitchFamily="34" charset="-120"/>
                  <a:ea typeface="微軟正黑體" pitchFamily="34" charset="-120"/>
                  <a:cs typeface="Times New Roman"/>
                </a:rPr>
                <a:t>乙級技術士</a:t>
              </a:r>
              <a:endParaRPr kumimoji="0" lang="zh-TW" alt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新細明體"/>
              </a:endParaRPr>
            </a:p>
          </p:txBody>
        </p:sp>
      </p:grpSp>
      <p:sp>
        <p:nvSpPr>
          <p:cNvPr id="62" name="矩形 61"/>
          <p:cNvSpPr/>
          <p:nvPr/>
        </p:nvSpPr>
        <p:spPr>
          <a:xfrm>
            <a:off x="620941" y="5525224"/>
            <a:ext cx="694800" cy="360000"/>
          </a:xfrm>
          <a:prstGeom prst="rect">
            <a:avLst/>
          </a:prstGeom>
          <a:gradFill rotWithShape="1">
            <a:gsLst>
              <a:gs pos="0">
                <a:srgbClr val="E0FEB4"/>
              </a:gs>
              <a:gs pos="98000">
                <a:srgbClr val="F7FFEB"/>
              </a:gs>
              <a:gs pos="51000">
                <a:srgbClr val="ECFED2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700" b="1" kern="0" dirty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TIMS</a:t>
            </a:r>
          </a:p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00" b="1" kern="0" dirty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網路行銷</a:t>
            </a:r>
          </a:p>
        </p:txBody>
      </p:sp>
      <p:sp>
        <p:nvSpPr>
          <p:cNvPr id="10" name="矩形 9"/>
          <p:cNvSpPr/>
          <p:nvPr/>
        </p:nvSpPr>
        <p:spPr>
          <a:xfrm>
            <a:off x="606043" y="3140617"/>
            <a:ext cx="764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zh-TW" altLang="en-US" sz="700" b="1" kern="1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物流運籌</a:t>
            </a:r>
            <a:endParaRPr lang="en-US" altLang="zh-TW" sz="700" b="1" kern="10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algn="ctr">
              <a:lnSpc>
                <a:spcPts val="1200"/>
              </a:lnSpc>
            </a:pPr>
            <a:r>
              <a:rPr lang="zh-TW" altLang="en-US" sz="700" b="1" kern="1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人才</a:t>
            </a:r>
            <a:r>
              <a:rPr lang="en-US" altLang="zh-TW" sz="700" b="1" kern="1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-</a:t>
            </a:r>
            <a:r>
              <a:rPr lang="zh-TW" altLang="en-US" sz="700" b="1" kern="1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物流管理</a:t>
            </a:r>
          </a:p>
        </p:txBody>
      </p:sp>
      <p:cxnSp>
        <p:nvCxnSpPr>
          <p:cNvPr id="133" name="直線單箭頭接點 132"/>
          <p:cNvCxnSpPr/>
          <p:nvPr/>
        </p:nvCxnSpPr>
        <p:spPr>
          <a:xfrm>
            <a:off x="1340765" y="3344378"/>
            <a:ext cx="144017" cy="0"/>
          </a:xfrm>
          <a:prstGeom prst="straightConnector1">
            <a:avLst/>
          </a:prstGeom>
          <a:noFill/>
          <a:ln w="28575" cap="flat" cmpd="sng" algn="ctr">
            <a:solidFill>
              <a:srgbClr val="8AAC46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34" name="直線接點 133"/>
          <p:cNvCxnSpPr/>
          <p:nvPr/>
        </p:nvCxnSpPr>
        <p:spPr>
          <a:xfrm>
            <a:off x="513329" y="3344378"/>
            <a:ext cx="128063" cy="0"/>
          </a:xfrm>
          <a:prstGeom prst="line">
            <a:avLst/>
          </a:prstGeom>
          <a:noFill/>
          <a:ln w="28575" cap="flat" cmpd="sng" algn="ctr">
            <a:solidFill>
              <a:srgbClr val="8AAC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29" name="矩形 128"/>
          <p:cNvSpPr/>
          <p:nvPr/>
        </p:nvSpPr>
        <p:spPr>
          <a:xfrm>
            <a:off x="598827" y="2609545"/>
            <a:ext cx="694957" cy="360000"/>
          </a:xfrm>
          <a:prstGeom prst="rect">
            <a:avLst/>
          </a:prstGeom>
          <a:gradFill rotWithShape="1">
            <a:gsLst>
              <a:gs pos="0">
                <a:srgbClr val="E0FEB4"/>
              </a:gs>
              <a:gs pos="98000">
                <a:srgbClr val="F7FFEB"/>
              </a:gs>
              <a:gs pos="51000">
                <a:srgbClr val="ECFED2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-8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/>
                <a:ea typeface="+mn-ea"/>
                <a:cs typeface="新細明體"/>
              </a:rPr>
              <a:t> </a:t>
            </a:r>
            <a:endParaRPr kumimoji="0" lang="zh-TW" alt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/>
              <a:ea typeface="新細明體"/>
              <a:cs typeface="新細明體"/>
            </a:endParaRPr>
          </a:p>
        </p:txBody>
      </p:sp>
      <p:sp>
        <p:nvSpPr>
          <p:cNvPr id="130" name="文字方塊 6"/>
          <p:cNvSpPr txBox="1"/>
          <p:nvPr/>
        </p:nvSpPr>
        <p:spPr>
          <a:xfrm>
            <a:off x="570898" y="2619228"/>
            <a:ext cx="769870" cy="36859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</a:pPr>
            <a:r>
              <a:rPr lang="zh-TW" altLang="en-US" sz="700" b="1" kern="100" spc="-3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餐飲採購與供應鏈管理認證 </a:t>
            </a:r>
            <a:endParaRPr lang="zh-TW" altLang="en-US" sz="700" b="1" kern="100" spc="-3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00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259</Words>
  <Application>Microsoft Office PowerPoint</Application>
  <PresentationFormat>如螢幕大小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韻</dc:creator>
  <cp:lastModifiedBy>User</cp:lastModifiedBy>
  <cp:revision>42</cp:revision>
  <dcterms:created xsi:type="dcterms:W3CDTF">2017-03-09T18:27:25Z</dcterms:created>
  <dcterms:modified xsi:type="dcterms:W3CDTF">2017-08-07T03:39:49Z</dcterms:modified>
</cp:coreProperties>
</file>